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algn="l" rtl="0" fontAlgn="base">
      <a:spcBef>
        <a:spcPct val="0"/>
      </a:spcBef>
      <a:spcAft>
        <a:spcPct val="0"/>
      </a:spcAft>
      <a:defRPr sz="8400" kern="1200">
        <a:solidFill>
          <a:schemeClr val="tx1"/>
        </a:solidFill>
        <a:latin typeface="Arial" charset="0"/>
        <a:ea typeface="ＭＳ Ｐゴシック" charset="-128"/>
        <a:cs typeface="+mn-cs"/>
      </a:defRPr>
    </a:lvl1pPr>
    <a:lvl2pPr marL="457200" algn="l" rtl="0" fontAlgn="base">
      <a:spcBef>
        <a:spcPct val="0"/>
      </a:spcBef>
      <a:spcAft>
        <a:spcPct val="0"/>
      </a:spcAft>
      <a:defRPr sz="8400" kern="1200">
        <a:solidFill>
          <a:schemeClr val="tx1"/>
        </a:solidFill>
        <a:latin typeface="Arial" charset="0"/>
        <a:ea typeface="ＭＳ Ｐゴシック" charset="-128"/>
        <a:cs typeface="+mn-cs"/>
      </a:defRPr>
    </a:lvl2pPr>
    <a:lvl3pPr marL="914400" algn="l" rtl="0" fontAlgn="base">
      <a:spcBef>
        <a:spcPct val="0"/>
      </a:spcBef>
      <a:spcAft>
        <a:spcPct val="0"/>
      </a:spcAft>
      <a:defRPr sz="8400" kern="1200">
        <a:solidFill>
          <a:schemeClr val="tx1"/>
        </a:solidFill>
        <a:latin typeface="Arial" charset="0"/>
        <a:ea typeface="ＭＳ Ｐゴシック" charset="-128"/>
        <a:cs typeface="+mn-cs"/>
      </a:defRPr>
    </a:lvl3pPr>
    <a:lvl4pPr marL="1371600" algn="l" rtl="0" fontAlgn="base">
      <a:spcBef>
        <a:spcPct val="0"/>
      </a:spcBef>
      <a:spcAft>
        <a:spcPct val="0"/>
      </a:spcAft>
      <a:defRPr sz="8400" kern="1200">
        <a:solidFill>
          <a:schemeClr val="tx1"/>
        </a:solidFill>
        <a:latin typeface="Arial" charset="0"/>
        <a:ea typeface="ＭＳ Ｐゴシック" charset="-128"/>
        <a:cs typeface="+mn-cs"/>
      </a:defRPr>
    </a:lvl4pPr>
    <a:lvl5pPr marL="1828800" algn="l" rtl="0" fontAlgn="base">
      <a:spcBef>
        <a:spcPct val="0"/>
      </a:spcBef>
      <a:spcAft>
        <a:spcPct val="0"/>
      </a:spcAft>
      <a:defRPr sz="8400" kern="1200">
        <a:solidFill>
          <a:schemeClr val="tx1"/>
        </a:solidFill>
        <a:latin typeface="Arial" charset="0"/>
        <a:ea typeface="ＭＳ Ｐゴシック" charset="-128"/>
        <a:cs typeface="+mn-cs"/>
      </a:defRPr>
    </a:lvl5pPr>
    <a:lvl6pPr marL="2286000" algn="l" defTabSz="914400" rtl="0" eaLnBrk="1" latinLnBrk="0" hangingPunct="1">
      <a:defRPr sz="8400" kern="1200">
        <a:solidFill>
          <a:schemeClr val="tx1"/>
        </a:solidFill>
        <a:latin typeface="Arial" charset="0"/>
        <a:ea typeface="ＭＳ Ｐゴシック" charset="-128"/>
        <a:cs typeface="+mn-cs"/>
      </a:defRPr>
    </a:lvl6pPr>
    <a:lvl7pPr marL="2743200" algn="l" defTabSz="914400" rtl="0" eaLnBrk="1" latinLnBrk="0" hangingPunct="1">
      <a:defRPr sz="8400" kern="1200">
        <a:solidFill>
          <a:schemeClr val="tx1"/>
        </a:solidFill>
        <a:latin typeface="Arial" charset="0"/>
        <a:ea typeface="ＭＳ Ｐゴシック" charset="-128"/>
        <a:cs typeface="+mn-cs"/>
      </a:defRPr>
    </a:lvl7pPr>
    <a:lvl8pPr marL="3200400" algn="l" defTabSz="914400" rtl="0" eaLnBrk="1" latinLnBrk="0" hangingPunct="1">
      <a:defRPr sz="8400" kern="1200">
        <a:solidFill>
          <a:schemeClr val="tx1"/>
        </a:solidFill>
        <a:latin typeface="Arial" charset="0"/>
        <a:ea typeface="ＭＳ Ｐゴシック" charset="-128"/>
        <a:cs typeface="+mn-cs"/>
      </a:defRPr>
    </a:lvl8pPr>
    <a:lvl9pPr marL="3657600" algn="l" defTabSz="914400" rtl="0" eaLnBrk="1" latinLnBrk="0" hangingPunct="1">
      <a:defRPr sz="8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922"/>
    <p:restoredTop sz="50000"/>
  </p:normalViewPr>
  <p:slideViewPr>
    <p:cSldViewPr>
      <p:cViewPr>
        <p:scale>
          <a:sx n="39" d="100"/>
          <a:sy n="39" d="100"/>
        </p:scale>
        <p:origin x="1064" y="-1304"/>
      </p:cViewPr>
      <p:guideLst>
        <p:guide orient="horz" pos="13824"/>
        <p:guide pos="103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C62A3099-2663-0943-A5E7-855BD540504B}" type="datetime1">
              <a:rPr lang="en-US" altLang="en-US"/>
              <a:pPr/>
              <a:t>12/7/15</a:t>
            </a:fld>
            <a:endParaRPr lang="en-US" alt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FBCAF3F9-055A-164F-BC76-0C924D8AC626}"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400">
                <a:solidFill>
                  <a:schemeClr val="tx1"/>
                </a:solidFill>
                <a:latin typeface="Arial" charset="0"/>
                <a:ea typeface="ＭＳ Ｐゴシック" charset="-128"/>
              </a:defRPr>
            </a:lvl1pPr>
            <a:lvl2pPr marL="37931725" indent="-37474525"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eaLnBrk="1" hangingPunct="1"/>
            <a:fld id="{33E53A04-7245-7D46-B363-A9E69138D56E}" type="slidenum">
              <a:rPr lang="en-US" altLang="en-US" sz="1200"/>
              <a:pPr eaLnBrk="1" hangingPunct="1"/>
              <a:t>1</a:t>
            </a:fld>
            <a:endParaRPr lang="en-US" altLang="en-US" sz="1200"/>
          </a:p>
        </p:txBody>
      </p:sp>
    </p:spTree>
    <p:extLst>
      <p:ext uri="{BB962C8B-B14F-4D97-AF65-F5344CB8AC3E}">
        <p14:creationId xmlns:p14="http://schemas.microsoft.com/office/powerpoint/2010/main" val="846930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8" y="13635321"/>
            <a:ext cx="27979687" cy="9408459"/>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523" y="24872579"/>
            <a:ext cx="23043356" cy="1121484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3DEBE6C-02A9-6541-BA38-87F216A3AB9C}" type="slidenum">
              <a:rPr lang="en-US" altLang="en-US"/>
              <a:pPr/>
              <a:t>‹#›</a:t>
            </a:fld>
            <a:endParaRPr lang="en-US" altLang="en-US"/>
          </a:p>
        </p:txBody>
      </p:sp>
    </p:spTree>
    <p:extLst>
      <p:ext uri="{BB962C8B-B14F-4D97-AF65-F5344CB8AC3E}">
        <p14:creationId xmlns:p14="http://schemas.microsoft.com/office/powerpoint/2010/main" val="1681692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D8EA7AB-3D12-0446-9F1A-B87F682E6897}"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79" y="1757084"/>
            <a:ext cx="7406878" cy="3745005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446" y="1757084"/>
            <a:ext cx="22106335" cy="3745005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09D74AB0-70D0-1340-ADF6-12D757B64180}" type="slidenum">
              <a:rPr lang="en-US" altLang="en-US"/>
              <a:pPr/>
              <a:t>‹#›</a:t>
            </a:fld>
            <a:endParaRPr lang="en-US" altLang="en-US"/>
          </a:p>
        </p:txBody>
      </p:sp>
    </p:spTree>
    <p:extLst>
      <p:ext uri="{BB962C8B-B14F-4D97-AF65-F5344CB8AC3E}">
        <p14:creationId xmlns:p14="http://schemas.microsoft.com/office/powerpoint/2010/main" val="783368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E070A61-A30F-3948-9DB7-A7EDA13D22E6}"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28205210"/>
            <a:ext cx="27980878" cy="871593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18604007"/>
            <a:ext cx="27980878" cy="96012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0E670C16-8F96-0F44-A022-93139D94C40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445"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16352"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1D3814A9-4ADE-5C4E-B050-CFBB3087BEBB}"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444" y="9825318"/>
            <a:ext cx="14544676"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45444" y="13919949"/>
            <a:ext cx="14544676"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328" y="9825318"/>
            <a:ext cx="14550628"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6722328" y="13919949"/>
            <a:ext cx="14550628"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D7FC9749-B23C-5448-A938-07538D6240A7}"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3D72F585-E525-974E-8E65-BB34A43D06C0}"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51C48DD0-843C-AD4F-A980-DC5AFD57AF18}"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1748118"/>
            <a:ext cx="10829926" cy="7436224"/>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2870656" y="1748118"/>
            <a:ext cx="18402300" cy="37459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445" y="9184341"/>
            <a:ext cx="10829926" cy="30022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25A2D98-F0AD-2941-8621-DC988DC1E7BA}"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9" y="30724289"/>
            <a:ext cx="19751278" cy="362622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6451999" y="3922059"/>
            <a:ext cx="19751278" cy="263338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451999" y="34350512"/>
            <a:ext cx="19751278" cy="5152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A455BF21-302C-3F44-94BC-CA0C55B9886E}"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238" y="175736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28460" tIns="214230" rIns="428460" bIns="214230" numCol="1" anchor="ctr" anchorCtr="0" compatLnSpc="1">
            <a:prstTxWarp prst="textNoShape">
              <a:avLst/>
            </a:prstTxWarp>
          </a:bodyPr>
          <a:lstStyle/>
          <a:p>
            <a:pPr lvl="0"/>
            <a:r>
              <a:rPr lang="en-US" altLang="en-US"/>
              <a:t>Haga clic para cambiar el estilo de título	</a:t>
            </a:r>
          </a:p>
        </p:txBody>
      </p:sp>
      <p:sp>
        <p:nvSpPr>
          <p:cNvPr id="1027" name="Rectangle 3"/>
          <p:cNvSpPr>
            <a:spLocks noGrp="1" noChangeArrowheads="1"/>
          </p:cNvSpPr>
          <p:nvPr>
            <p:ph type="body" idx="1"/>
          </p:nvPr>
        </p:nvSpPr>
        <p:spPr bwMode="auto">
          <a:xfrm>
            <a:off x="1646238" y="10242550"/>
            <a:ext cx="29627512" cy="289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28460" tIns="214230" rIns="428460" bIns="214230" numCol="1" anchor="t" anchorCtr="0" compatLnSpc="1">
            <a:prstTxWarp prst="textNoShape">
              <a:avLst/>
            </a:prstTxWarp>
          </a:bodyPr>
          <a:lstStyle/>
          <a:p>
            <a:pPr lvl="0"/>
            <a:r>
              <a:rPr lang="en-US" altLang="en-US"/>
              <a:t>Haga clic para modificar el estilo de texto del patrón</a:t>
            </a:r>
          </a:p>
          <a:p>
            <a:pPr lvl="1"/>
            <a:r>
              <a:rPr lang="en-US" altLang="en-US"/>
              <a:t>Segundo nivel</a:t>
            </a:r>
          </a:p>
          <a:p>
            <a:pPr lvl="2"/>
            <a:r>
              <a:rPr lang="en-US" altLang="en-US"/>
              <a:t>Tercer nivel</a:t>
            </a:r>
          </a:p>
          <a:p>
            <a:pPr lvl="3"/>
            <a:r>
              <a:rPr lang="en-US" altLang="en-US"/>
              <a:t>Cuarto nivel</a:t>
            </a:r>
          </a:p>
          <a:p>
            <a:pPr lvl="4"/>
            <a:r>
              <a:rPr lang="en-US" altLang="en-US"/>
              <a:t>Quinto nivel</a:t>
            </a:r>
          </a:p>
        </p:txBody>
      </p:sp>
      <p:sp>
        <p:nvSpPr>
          <p:cNvPr id="1028" name="Rectangle 4"/>
          <p:cNvSpPr>
            <a:spLocks noGrp="1" noChangeArrowheads="1"/>
          </p:cNvSpPr>
          <p:nvPr>
            <p:ph type="dt" sz="half" idx="2"/>
          </p:nvPr>
        </p:nvSpPr>
        <p:spPr bwMode="auto">
          <a:xfrm>
            <a:off x="1644650" y="39968488"/>
            <a:ext cx="7681913"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defRPr sz="660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1247438" y="39968488"/>
            <a:ext cx="104251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ctr">
              <a:defRPr sz="660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23591838" y="39968488"/>
            <a:ext cx="76819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r">
              <a:defRPr sz="6600"/>
            </a:lvl1pPr>
          </a:lstStyle>
          <a:p>
            <a:fld id="{24EECE4A-C702-224D-AD8A-42DE6F06D44B}"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84663" rtl="0" eaLnBrk="0" fontAlgn="base" hangingPunct="0">
        <a:spcBef>
          <a:spcPct val="0"/>
        </a:spcBef>
        <a:spcAft>
          <a:spcPct val="0"/>
        </a:spcAft>
        <a:defRPr sz="20600">
          <a:solidFill>
            <a:schemeClr val="tx2"/>
          </a:solidFill>
          <a:latin typeface="+mj-lt"/>
          <a:ea typeface="ＭＳ Ｐゴシック" charset="-128"/>
          <a:cs typeface="ＭＳ Ｐゴシック" charset="-128"/>
        </a:defRPr>
      </a:lvl1pPr>
      <a:lvl2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2pPr>
      <a:lvl3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3pPr>
      <a:lvl4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4pPr>
      <a:lvl5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5pPr>
      <a:lvl6pPr marL="457200" algn="ctr" defTabSz="4284663" rtl="0" fontAlgn="base">
        <a:spcBef>
          <a:spcPct val="0"/>
        </a:spcBef>
        <a:spcAft>
          <a:spcPct val="0"/>
        </a:spcAft>
        <a:defRPr sz="20600">
          <a:solidFill>
            <a:schemeClr val="tx2"/>
          </a:solidFill>
          <a:latin typeface="Arial" charset="0"/>
        </a:defRPr>
      </a:lvl6pPr>
      <a:lvl7pPr marL="914400" algn="ctr" defTabSz="4284663" rtl="0" fontAlgn="base">
        <a:spcBef>
          <a:spcPct val="0"/>
        </a:spcBef>
        <a:spcAft>
          <a:spcPct val="0"/>
        </a:spcAft>
        <a:defRPr sz="20600">
          <a:solidFill>
            <a:schemeClr val="tx2"/>
          </a:solidFill>
          <a:latin typeface="Arial" charset="0"/>
        </a:defRPr>
      </a:lvl7pPr>
      <a:lvl8pPr marL="1371600" algn="ctr" defTabSz="4284663" rtl="0" fontAlgn="base">
        <a:spcBef>
          <a:spcPct val="0"/>
        </a:spcBef>
        <a:spcAft>
          <a:spcPct val="0"/>
        </a:spcAft>
        <a:defRPr sz="20600">
          <a:solidFill>
            <a:schemeClr val="tx2"/>
          </a:solidFill>
          <a:latin typeface="Arial" charset="0"/>
        </a:defRPr>
      </a:lvl8pPr>
      <a:lvl9pPr marL="1828800" algn="ctr" defTabSz="4284663" rtl="0" fontAlgn="base">
        <a:spcBef>
          <a:spcPct val="0"/>
        </a:spcBef>
        <a:spcAft>
          <a:spcPct val="0"/>
        </a:spcAft>
        <a:defRPr sz="20600">
          <a:solidFill>
            <a:schemeClr val="tx2"/>
          </a:solidFill>
          <a:latin typeface="Arial" charset="0"/>
        </a:defRPr>
      </a:lvl9pPr>
    </p:titleStyle>
    <p:bodyStyle>
      <a:lvl1pPr marL="1606550" indent="-1606550" algn="l" defTabSz="4284663" rtl="0" eaLnBrk="0" fontAlgn="base" hangingPunct="0">
        <a:spcBef>
          <a:spcPct val="20000"/>
        </a:spcBef>
        <a:spcAft>
          <a:spcPct val="0"/>
        </a:spcAft>
        <a:buChar char="•"/>
        <a:defRPr sz="15000">
          <a:solidFill>
            <a:schemeClr val="tx1"/>
          </a:solidFill>
          <a:latin typeface="+mn-lt"/>
          <a:ea typeface="ＭＳ Ｐゴシック" charset="-128"/>
          <a:cs typeface="ＭＳ Ｐゴシック" charset="-128"/>
        </a:defRPr>
      </a:lvl1pPr>
      <a:lvl2pPr marL="3481388" indent="-1339850" algn="l" defTabSz="4284663" rtl="0" eaLnBrk="0" fontAlgn="base" hangingPunct="0">
        <a:spcBef>
          <a:spcPct val="20000"/>
        </a:spcBef>
        <a:spcAft>
          <a:spcPct val="0"/>
        </a:spcAft>
        <a:buChar char="–"/>
        <a:defRPr sz="13100">
          <a:solidFill>
            <a:schemeClr val="tx1"/>
          </a:solidFill>
          <a:latin typeface="+mn-lt"/>
          <a:ea typeface="ＭＳ Ｐゴシック" charset="-128"/>
        </a:defRPr>
      </a:lvl2pPr>
      <a:lvl3pPr marL="5356225" indent="-1071563" algn="l" defTabSz="4284663" rtl="0" eaLnBrk="0" fontAlgn="base" hangingPunct="0">
        <a:spcBef>
          <a:spcPct val="20000"/>
        </a:spcBef>
        <a:spcAft>
          <a:spcPct val="0"/>
        </a:spcAft>
        <a:buChar char="•"/>
        <a:defRPr sz="11200">
          <a:solidFill>
            <a:schemeClr val="tx1"/>
          </a:solidFill>
          <a:latin typeface="+mn-lt"/>
          <a:ea typeface="ＭＳ Ｐゴシック" charset="-128"/>
        </a:defRPr>
      </a:lvl3pPr>
      <a:lvl4pPr marL="7497763"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4pPr>
      <a:lvl5pPr marL="9640888"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5pPr>
      <a:lvl6pPr marL="10098088" indent="-1071563" algn="l" defTabSz="4284663" rtl="0" fontAlgn="base">
        <a:spcBef>
          <a:spcPct val="20000"/>
        </a:spcBef>
        <a:spcAft>
          <a:spcPct val="0"/>
        </a:spcAft>
        <a:buChar char="»"/>
        <a:defRPr sz="9400">
          <a:solidFill>
            <a:schemeClr val="tx1"/>
          </a:solidFill>
          <a:latin typeface="+mn-lt"/>
        </a:defRPr>
      </a:lvl6pPr>
      <a:lvl7pPr marL="10555288" indent="-1071563" algn="l" defTabSz="4284663" rtl="0" fontAlgn="base">
        <a:spcBef>
          <a:spcPct val="20000"/>
        </a:spcBef>
        <a:spcAft>
          <a:spcPct val="0"/>
        </a:spcAft>
        <a:buChar char="»"/>
        <a:defRPr sz="9400">
          <a:solidFill>
            <a:schemeClr val="tx1"/>
          </a:solidFill>
          <a:latin typeface="+mn-lt"/>
        </a:defRPr>
      </a:lvl7pPr>
      <a:lvl8pPr marL="11012488" indent="-1071563" algn="l" defTabSz="4284663" rtl="0" fontAlgn="base">
        <a:spcBef>
          <a:spcPct val="20000"/>
        </a:spcBef>
        <a:spcAft>
          <a:spcPct val="0"/>
        </a:spcAft>
        <a:buChar char="»"/>
        <a:defRPr sz="9400">
          <a:solidFill>
            <a:schemeClr val="tx1"/>
          </a:solidFill>
          <a:latin typeface="+mn-lt"/>
        </a:defRPr>
      </a:lvl8pPr>
      <a:lvl9pPr marL="11469688" indent="-1071563" algn="l" defTabSz="4284663" rtl="0" fontAlgn="base">
        <a:spcBef>
          <a:spcPct val="20000"/>
        </a:spcBef>
        <a:spcAft>
          <a:spcPct val="0"/>
        </a:spcAft>
        <a:buChar char="»"/>
        <a:defRPr sz="9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jp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jpeg"/><Relationship Id="rId6" Type="http://schemas.openxmlformats.org/officeDocument/2006/relationships/image" Target="../media/image4.jpg"/><Relationship Id="rId7" Type="http://schemas.openxmlformats.org/officeDocument/2006/relationships/image" Target="../media/image5.png"/><Relationship Id="rId8"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 Box 5"/>
          <p:cNvSpPr txBox="1">
            <a:spLocks noChangeArrowheads="1"/>
          </p:cNvSpPr>
          <p:nvPr/>
        </p:nvSpPr>
        <p:spPr bwMode="auto">
          <a:xfrm>
            <a:off x="5791200" y="2257425"/>
            <a:ext cx="21336000" cy="432016"/>
          </a:xfrm>
          <a:prstGeom prst="rect">
            <a:avLst/>
          </a:prstGeom>
          <a:noFill/>
          <a:ln w="9525">
            <a:noFill/>
            <a:miter lim="800000"/>
            <a:headEnd/>
            <a:tailEnd/>
          </a:ln>
          <a:effectLst/>
        </p:spPr>
        <p:txBody>
          <a:bodyPr lIns="98655" tIns="49327" rIns="98655" bIns="49327">
            <a:spAutoFit/>
          </a:bodyPr>
          <a:lstStyle>
            <a:lvl1pPr defTabSz="985838" eaLnBrk="0" hangingPunct="0">
              <a:defRPr sz="8400">
                <a:solidFill>
                  <a:schemeClr val="tx1"/>
                </a:solidFill>
                <a:latin typeface="Arial" charset="0"/>
                <a:ea typeface="ＭＳ Ｐゴシック" charset="-128"/>
              </a:defRPr>
            </a:lvl1pPr>
            <a:lvl2pPr marL="37931725" indent="-37474525" defTabSz="985838"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algn="ctr" eaLnBrk="1" hangingPunct="1">
              <a:lnSpc>
                <a:spcPct val="30000"/>
              </a:lnSpc>
              <a:spcBef>
                <a:spcPct val="50000"/>
              </a:spcBef>
            </a:pPr>
            <a:r>
              <a:rPr lang="en-US" altLang="en-US" sz="7200" b="1" dirty="0">
                <a:effectLst>
                  <a:outerShdw blurRad="38100" dist="38100" dir="2700000" algn="tl">
                    <a:srgbClr val="C0C0C0"/>
                  </a:outerShdw>
                </a:effectLst>
                <a:latin typeface="Times New Roman" charset="0"/>
              </a:rPr>
              <a:t>Senior Project, </a:t>
            </a:r>
            <a:r>
              <a:rPr lang="en-US" altLang="en-US" sz="7200" b="1" dirty="0" smtClean="0">
                <a:effectLst>
                  <a:outerShdw blurRad="38100" dist="38100" dir="2700000" algn="tl">
                    <a:srgbClr val="C0C0C0"/>
                  </a:outerShdw>
                </a:effectLst>
                <a:latin typeface="Times New Roman" charset="0"/>
              </a:rPr>
              <a:t>2015, Fall</a:t>
            </a:r>
            <a:endParaRPr lang="en-US" altLang="en-US" sz="7200" dirty="0">
              <a:latin typeface="Times New Roman" charset="0"/>
            </a:endParaRPr>
          </a:p>
        </p:txBody>
      </p:sp>
      <p:sp>
        <p:nvSpPr>
          <p:cNvPr id="14339" name="Text Box 12"/>
          <p:cNvSpPr txBox="1">
            <a:spLocks noChangeArrowheads="1"/>
          </p:cNvSpPr>
          <p:nvPr/>
        </p:nvSpPr>
        <p:spPr bwMode="auto">
          <a:xfrm>
            <a:off x="6567488" y="2743200"/>
            <a:ext cx="19797712" cy="2452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655" tIns="49327" rIns="98655" bIns="49327">
            <a:spAutoFit/>
          </a:bodyPr>
          <a:lstStyle>
            <a:lvl1pPr defTabSz="985838" eaLnBrk="0" hangingPunct="0">
              <a:defRPr sz="8400">
                <a:solidFill>
                  <a:schemeClr val="tx1"/>
                </a:solidFill>
                <a:latin typeface="Arial" charset="0"/>
                <a:ea typeface="ＭＳ Ｐゴシック" charset="-128"/>
              </a:defRPr>
            </a:lvl1pPr>
            <a:lvl2pPr marL="37931725" indent="-37474525" defTabSz="985838"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algn="ctr" eaLnBrk="1" hangingPunct="1"/>
            <a:r>
              <a:rPr lang="en-US" altLang="en-US" sz="4800" b="1" dirty="0" smtClean="0">
                <a:solidFill>
                  <a:srgbClr val="3333CC"/>
                </a:solidFill>
              </a:rPr>
              <a:t>Go Local Staff App</a:t>
            </a:r>
            <a:endParaRPr lang="en-US" altLang="en-US" sz="4800" b="1" dirty="0">
              <a:solidFill>
                <a:srgbClr val="3333CC"/>
              </a:solidFill>
            </a:endParaRPr>
          </a:p>
          <a:p>
            <a:pPr algn="ctr" eaLnBrk="1" hangingPunct="1"/>
            <a:r>
              <a:rPr lang="en-US" altLang="en-US" sz="3500" b="1" dirty="0">
                <a:solidFill>
                  <a:srgbClr val="3333CC"/>
                </a:solidFill>
              </a:rPr>
              <a:t>Student: </a:t>
            </a:r>
            <a:r>
              <a:rPr lang="en-US" altLang="en-US" sz="3500" dirty="0" smtClean="0">
                <a:solidFill>
                  <a:srgbClr val="3333CC"/>
                </a:solidFill>
              </a:rPr>
              <a:t>Luis Castillo, </a:t>
            </a:r>
            <a:r>
              <a:rPr lang="en-US" altLang="en-US" sz="3500" dirty="0">
                <a:solidFill>
                  <a:srgbClr val="3333CC"/>
                </a:solidFill>
              </a:rPr>
              <a:t>Florida International University</a:t>
            </a:r>
          </a:p>
          <a:p>
            <a:pPr algn="ctr" eaLnBrk="1" hangingPunct="1"/>
            <a:r>
              <a:rPr lang="en-US" altLang="en-US" sz="3500" b="1" dirty="0">
                <a:solidFill>
                  <a:srgbClr val="3333CC"/>
                </a:solidFill>
              </a:rPr>
              <a:t>Mentor:</a:t>
            </a:r>
            <a:r>
              <a:rPr lang="en-US" altLang="en-US" sz="3500" b="1" i="1" dirty="0">
                <a:solidFill>
                  <a:srgbClr val="3333CC"/>
                </a:solidFill>
              </a:rPr>
              <a:t> </a:t>
            </a:r>
            <a:r>
              <a:rPr lang="en-US" altLang="en-US" sz="3500" i="1" dirty="0" smtClean="0">
                <a:solidFill>
                  <a:srgbClr val="3333CC"/>
                </a:solidFill>
              </a:rPr>
              <a:t>Eduardo Garcia, </a:t>
            </a:r>
            <a:r>
              <a:rPr lang="en-US" altLang="ja-JP" sz="3500" i="1" dirty="0" smtClean="0">
                <a:solidFill>
                  <a:srgbClr val="3333CC"/>
                </a:solidFill>
              </a:rPr>
              <a:t>Go Local Promotions</a:t>
            </a:r>
            <a:endParaRPr lang="en-US" altLang="ja-JP" sz="3500" dirty="0">
              <a:solidFill>
                <a:srgbClr val="3333CC"/>
              </a:solidFill>
            </a:endParaRPr>
          </a:p>
          <a:p>
            <a:pPr algn="ctr" eaLnBrk="1" hangingPunct="1"/>
            <a:r>
              <a:rPr lang="en-US" altLang="en-US" sz="3500" b="1" dirty="0">
                <a:solidFill>
                  <a:srgbClr val="3333CC"/>
                </a:solidFill>
              </a:rPr>
              <a:t>Instructor:</a:t>
            </a:r>
            <a:r>
              <a:rPr lang="en-US" altLang="en-US" sz="3500" b="1" i="1" dirty="0">
                <a:solidFill>
                  <a:srgbClr val="3333CC"/>
                </a:solidFill>
              </a:rPr>
              <a:t> </a:t>
            </a:r>
            <a:r>
              <a:rPr lang="en-US" altLang="en-US" sz="3500" dirty="0" err="1">
                <a:solidFill>
                  <a:srgbClr val="3333CC"/>
                </a:solidFill>
              </a:rPr>
              <a:t>Masoud</a:t>
            </a:r>
            <a:r>
              <a:rPr lang="en-US" altLang="en-US" sz="3500" dirty="0">
                <a:solidFill>
                  <a:srgbClr val="3333CC"/>
                </a:solidFill>
              </a:rPr>
              <a:t> </a:t>
            </a:r>
            <a:r>
              <a:rPr lang="en-US" altLang="en-US" sz="3500" dirty="0" err="1">
                <a:solidFill>
                  <a:srgbClr val="3333CC"/>
                </a:solidFill>
              </a:rPr>
              <a:t>Sadjadi</a:t>
            </a:r>
            <a:r>
              <a:rPr lang="en-US" altLang="en-US" sz="3500" dirty="0">
                <a:solidFill>
                  <a:srgbClr val="3333CC"/>
                </a:solidFill>
              </a:rPr>
              <a:t>, Florida International University</a:t>
            </a:r>
          </a:p>
        </p:txBody>
      </p:sp>
      <p:sp>
        <p:nvSpPr>
          <p:cNvPr id="14340" name="Text Box 72"/>
          <p:cNvSpPr txBox="1">
            <a:spLocks noChangeArrowheads="1"/>
          </p:cNvSpPr>
          <p:nvPr/>
        </p:nvSpPr>
        <p:spPr bwMode="auto">
          <a:xfrm>
            <a:off x="1219200" y="42372756"/>
            <a:ext cx="30632400" cy="1084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0">
                <a:solidFill>
                  <a:srgbClr val="000000"/>
                </a:solidFill>
                <a:miter lim="800000"/>
                <a:headEnd/>
                <a:tailEnd/>
              </a14:hiddenLine>
            </a:ext>
          </a:extLst>
        </p:spPr>
        <p:txBody>
          <a:bodyPr lIns="98655" tIns="49327" rIns="98655" bIns="49327">
            <a:spAutoFit/>
          </a:bodyPr>
          <a:lstStyle>
            <a:lvl1pPr marL="493713" indent="-493713" defTabSz="985838" eaLnBrk="0" hangingPunct="0">
              <a:defRPr sz="8400">
                <a:solidFill>
                  <a:schemeClr val="tx1"/>
                </a:solidFill>
                <a:latin typeface="Arial" charset="0"/>
                <a:ea typeface="ＭＳ Ｐゴシック" charset="-128"/>
              </a:defRPr>
            </a:lvl1pPr>
            <a:lvl2pPr marL="37931725" indent="-37474525" defTabSz="985838"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algn="ctr" eaLnBrk="1" hangingPunct="1">
              <a:buClr>
                <a:srgbClr val="3333CC"/>
              </a:buClr>
            </a:pPr>
            <a:r>
              <a:rPr lang="en-US" sz="3200" dirty="0"/>
              <a:t>The material presented in this poster is based on the work supported by Eduardo Garcia and </a:t>
            </a:r>
            <a:r>
              <a:rPr lang="en-US" sz="3200" dirty="0" err="1"/>
              <a:t>Sadjadi</a:t>
            </a:r>
            <a:r>
              <a:rPr lang="en-US" sz="3200" dirty="0"/>
              <a:t> </a:t>
            </a:r>
            <a:r>
              <a:rPr lang="en-US" sz="3200" dirty="0" err="1"/>
              <a:t>Masoud</a:t>
            </a:r>
            <a:r>
              <a:rPr lang="en-US" sz="3200" dirty="0"/>
              <a:t>. I am thankful for the help I received from my group member, Wilfredo Gomez, and friends. I am especially grateful for my family’s support. </a:t>
            </a:r>
          </a:p>
        </p:txBody>
      </p:sp>
      <p:sp>
        <p:nvSpPr>
          <p:cNvPr id="14341" name="Rectangle 18"/>
          <p:cNvSpPr>
            <a:spLocks noChangeArrowheads="1"/>
          </p:cNvSpPr>
          <p:nvPr/>
        </p:nvSpPr>
        <p:spPr bwMode="auto">
          <a:xfrm>
            <a:off x="914400" y="5486400"/>
            <a:ext cx="31089600" cy="35661600"/>
          </a:xfrm>
          <a:prstGeom prst="rect">
            <a:avLst/>
          </a:prstGeom>
          <a:noFill/>
          <a:ln w="635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8400">
                <a:solidFill>
                  <a:schemeClr val="tx1"/>
                </a:solidFill>
                <a:latin typeface="Arial" charset="0"/>
                <a:ea typeface="ＭＳ Ｐゴシック" charset="-128"/>
              </a:defRPr>
            </a:lvl1pPr>
            <a:lvl2pPr marL="37931725" indent="-37474525"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eaLnBrk="1" hangingPunct="1"/>
            <a:endParaRPr lang="en-US" altLang="en-US"/>
          </a:p>
        </p:txBody>
      </p:sp>
      <p:sp>
        <p:nvSpPr>
          <p:cNvPr id="215" name="Text Box 19"/>
          <p:cNvSpPr txBox="1">
            <a:spLocks noChangeArrowheads="1"/>
          </p:cNvSpPr>
          <p:nvPr/>
        </p:nvSpPr>
        <p:spPr bwMode="auto">
          <a:xfrm>
            <a:off x="3666186" y="6210528"/>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Problem</a:t>
            </a:r>
          </a:p>
        </p:txBody>
      </p:sp>
      <p:sp>
        <p:nvSpPr>
          <p:cNvPr id="14343" name="Rectangle 18"/>
          <p:cNvSpPr>
            <a:spLocks noChangeArrowheads="1"/>
          </p:cNvSpPr>
          <p:nvPr/>
        </p:nvSpPr>
        <p:spPr bwMode="auto">
          <a:xfrm>
            <a:off x="914400" y="42062400"/>
            <a:ext cx="31089600" cy="1371600"/>
          </a:xfrm>
          <a:prstGeom prst="rect">
            <a:avLst/>
          </a:prstGeom>
          <a:noFill/>
          <a:ln w="63500">
            <a:solidFill>
              <a:srgbClr val="0033CC"/>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8400">
                <a:solidFill>
                  <a:schemeClr val="tx1"/>
                </a:solidFill>
                <a:latin typeface="Arial" charset="0"/>
                <a:ea typeface="ＭＳ Ｐゴシック" charset="-128"/>
              </a:defRPr>
            </a:lvl1pPr>
            <a:lvl2pPr marL="37931725" indent="-37474525"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eaLnBrk="1" hangingPunct="1"/>
            <a:endParaRPr lang="en-US" altLang="en-US"/>
          </a:p>
        </p:txBody>
      </p:sp>
      <p:sp>
        <p:nvSpPr>
          <p:cNvPr id="217" name="Text Box 19"/>
          <p:cNvSpPr txBox="1">
            <a:spLocks noChangeArrowheads="1"/>
          </p:cNvSpPr>
          <p:nvPr/>
        </p:nvSpPr>
        <p:spPr bwMode="auto">
          <a:xfrm>
            <a:off x="1192213" y="41605200"/>
            <a:ext cx="4979987" cy="730250"/>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Acknowledgement</a:t>
            </a:r>
          </a:p>
        </p:txBody>
      </p:sp>
      <p:sp>
        <p:nvSpPr>
          <p:cNvPr id="14353" name="Rectangle 6"/>
          <p:cNvSpPr>
            <a:spLocks noChangeArrowheads="1"/>
          </p:cNvSpPr>
          <p:nvPr/>
        </p:nvSpPr>
        <p:spPr bwMode="auto">
          <a:xfrm>
            <a:off x="15925800" y="446088"/>
            <a:ext cx="4724400" cy="1077912"/>
          </a:xfrm>
          <a:prstGeom prst="rect">
            <a:avLst/>
          </a:prstGeom>
          <a:noFill/>
          <a:ln w="9525">
            <a:noFill/>
            <a:miter lim="800000"/>
            <a:headEnd/>
            <a:tailEnd/>
          </a:ln>
        </p:spPr>
        <p:txBody>
          <a:bodyPr anchor="ctr">
            <a:spAutoFit/>
          </a:bodyPr>
          <a:lstStyle>
            <a:lvl1pPr eaLnBrk="0" hangingPunct="0">
              <a:defRPr sz="8400">
                <a:solidFill>
                  <a:schemeClr val="tx1"/>
                </a:solidFill>
                <a:latin typeface="Arial" charset="0"/>
                <a:ea typeface="ＭＳ Ｐゴシック" charset="-128"/>
              </a:defRPr>
            </a:lvl1pPr>
            <a:lvl2pPr marL="37931725" indent="-37474525"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eaLnBrk="1" hangingPunct="1"/>
            <a:r>
              <a:rPr lang="en-US" altLang="en-US" sz="3200" b="1">
                <a:solidFill>
                  <a:schemeClr val="accent2"/>
                </a:solidFill>
              </a:rPr>
              <a:t>School of Computing &amp; Information Sciences</a:t>
            </a:r>
            <a:endParaRPr lang="en-US" altLang="en-US" sz="3200">
              <a:solidFill>
                <a:schemeClr val="accent2"/>
              </a:solidFill>
            </a:endParaRPr>
          </a:p>
        </p:txBody>
      </p:sp>
      <p:pic>
        <p:nvPicPr>
          <p:cNvPr id="14346" name="Picture 3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182600" y="381000"/>
            <a:ext cx="2630488"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 Box 19"/>
          <p:cNvSpPr txBox="1">
            <a:spLocks noChangeArrowheads="1"/>
          </p:cNvSpPr>
          <p:nvPr/>
        </p:nvSpPr>
        <p:spPr bwMode="auto">
          <a:xfrm>
            <a:off x="13634472" y="6212959"/>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Current System</a:t>
            </a:r>
          </a:p>
        </p:txBody>
      </p:sp>
      <p:sp>
        <p:nvSpPr>
          <p:cNvPr id="35" name="Text Box 19"/>
          <p:cNvSpPr txBox="1">
            <a:spLocks noChangeArrowheads="1"/>
          </p:cNvSpPr>
          <p:nvPr/>
        </p:nvSpPr>
        <p:spPr bwMode="auto">
          <a:xfrm>
            <a:off x="23808863" y="6210529"/>
            <a:ext cx="5486400" cy="731837"/>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Requirements</a:t>
            </a:r>
          </a:p>
        </p:txBody>
      </p:sp>
      <p:sp>
        <p:nvSpPr>
          <p:cNvPr id="36" name="Text Box 19"/>
          <p:cNvSpPr txBox="1">
            <a:spLocks noChangeArrowheads="1"/>
          </p:cNvSpPr>
          <p:nvPr/>
        </p:nvSpPr>
        <p:spPr bwMode="auto">
          <a:xfrm>
            <a:off x="13772572" y="17037038"/>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System Design</a:t>
            </a:r>
          </a:p>
        </p:txBody>
      </p:sp>
      <p:sp>
        <p:nvSpPr>
          <p:cNvPr id="37" name="Text Box 19"/>
          <p:cNvSpPr txBox="1">
            <a:spLocks noChangeArrowheads="1"/>
          </p:cNvSpPr>
          <p:nvPr/>
        </p:nvSpPr>
        <p:spPr bwMode="auto">
          <a:xfrm>
            <a:off x="3545153" y="14397411"/>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Object Design</a:t>
            </a:r>
          </a:p>
        </p:txBody>
      </p:sp>
      <p:sp>
        <p:nvSpPr>
          <p:cNvPr id="38" name="Text Box 19"/>
          <p:cNvSpPr txBox="1">
            <a:spLocks noChangeArrowheads="1"/>
          </p:cNvSpPr>
          <p:nvPr/>
        </p:nvSpPr>
        <p:spPr bwMode="auto">
          <a:xfrm>
            <a:off x="23317199" y="17037038"/>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Implementation</a:t>
            </a:r>
          </a:p>
        </p:txBody>
      </p:sp>
      <p:sp>
        <p:nvSpPr>
          <p:cNvPr id="39" name="Text Box 19"/>
          <p:cNvSpPr txBox="1">
            <a:spLocks noChangeArrowheads="1"/>
          </p:cNvSpPr>
          <p:nvPr/>
        </p:nvSpPr>
        <p:spPr bwMode="auto">
          <a:xfrm>
            <a:off x="3199442" y="26838312"/>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Verification</a:t>
            </a:r>
          </a:p>
        </p:txBody>
      </p:sp>
      <p:sp>
        <p:nvSpPr>
          <p:cNvPr id="40" name="Text Box 19"/>
          <p:cNvSpPr txBox="1">
            <a:spLocks noChangeArrowheads="1"/>
          </p:cNvSpPr>
          <p:nvPr/>
        </p:nvSpPr>
        <p:spPr bwMode="auto">
          <a:xfrm>
            <a:off x="13182600" y="33052560"/>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Screenshots</a:t>
            </a:r>
          </a:p>
        </p:txBody>
      </p:sp>
      <p:sp>
        <p:nvSpPr>
          <p:cNvPr id="41" name="Text Box 19"/>
          <p:cNvSpPr txBox="1">
            <a:spLocks noChangeArrowheads="1"/>
          </p:cNvSpPr>
          <p:nvPr/>
        </p:nvSpPr>
        <p:spPr bwMode="auto">
          <a:xfrm>
            <a:off x="13259447" y="26874807"/>
            <a:ext cx="5486400" cy="731838"/>
          </a:xfrm>
          <a:prstGeom prst="rect">
            <a:avLst/>
          </a:prstGeom>
          <a:solidFill>
            <a:schemeClr val="bg1"/>
          </a:solidFill>
          <a:ln w="12700">
            <a:solidFill>
              <a:srgbClr val="0033CC"/>
            </a:solidFill>
            <a:miter lim="800000"/>
            <a:headEnd/>
            <a:tailEnd/>
          </a:ln>
          <a:effectLst/>
        </p:spPr>
        <p:txBody>
          <a:bodyPr lIns="98655" tIns="49327" rIns="98655" bIns="49327">
            <a:spAutoFit/>
          </a:bodyPr>
          <a:lstStyle/>
          <a:p>
            <a:pPr algn="ctr" defTabSz="985838">
              <a:spcBef>
                <a:spcPct val="50000"/>
              </a:spcBef>
              <a:defRPr/>
            </a:pPr>
            <a:r>
              <a:rPr lang="en-US" sz="4100" b="1" dirty="0">
                <a:solidFill>
                  <a:srgbClr val="336699"/>
                </a:solidFill>
                <a:effectLst>
                  <a:outerShdw blurRad="38100" dist="38100" dir="2700000" algn="tl">
                    <a:srgbClr val="DDDDDD"/>
                  </a:outerShdw>
                </a:effectLst>
                <a:cs typeface="ＭＳ Ｐゴシック" charset="-128"/>
              </a:rPr>
              <a:t>Summary</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44022" y="3812653"/>
            <a:ext cx="1732720" cy="1039632"/>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96090" y="2086076"/>
            <a:ext cx="1680652" cy="1260489"/>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989779" y="571927"/>
            <a:ext cx="2023646" cy="1183833"/>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397068" y="3740728"/>
            <a:ext cx="1053586" cy="1053586"/>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818380" y="3944080"/>
            <a:ext cx="2033220" cy="849168"/>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701551" y="3058277"/>
            <a:ext cx="1757201" cy="1757201"/>
          </a:xfrm>
          <a:prstGeom prst="rect">
            <a:avLst/>
          </a:prstGeom>
        </p:spPr>
      </p:pic>
      <p:pic>
        <p:nvPicPr>
          <p:cNvPr id="12" name="Picture 1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346401" y="489489"/>
            <a:ext cx="1927034" cy="1021328"/>
          </a:xfrm>
          <a:prstGeom prst="rect">
            <a:avLst/>
          </a:prstGeom>
        </p:spPr>
      </p:pic>
      <p:pic>
        <p:nvPicPr>
          <p:cNvPr id="13" name="Picture 1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553545" y="1972473"/>
            <a:ext cx="2367720" cy="1675162"/>
          </a:xfrm>
          <a:prstGeom prst="rect">
            <a:avLst/>
          </a:prstGeom>
        </p:spPr>
      </p:pic>
      <p:pic>
        <p:nvPicPr>
          <p:cNvPr id="14" name="Picture 1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373622" y="1852350"/>
            <a:ext cx="1107270" cy="1107270"/>
          </a:xfrm>
          <a:prstGeom prst="rect">
            <a:avLst/>
          </a:prstGeom>
        </p:spPr>
      </p:pic>
      <p:pic>
        <p:nvPicPr>
          <p:cNvPr id="15" name="Picture 1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701551" y="815169"/>
            <a:ext cx="1928031" cy="1928031"/>
          </a:xfrm>
          <a:prstGeom prst="rect">
            <a:avLst/>
          </a:prstGeom>
        </p:spPr>
      </p:pic>
      <p:pic>
        <p:nvPicPr>
          <p:cNvPr id="17" name="Picture 16"/>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0335267" y="278221"/>
            <a:ext cx="1474380" cy="1474380"/>
          </a:xfrm>
          <a:prstGeom prst="rect">
            <a:avLst/>
          </a:prstGeom>
        </p:spPr>
      </p:pic>
      <p:pic>
        <p:nvPicPr>
          <p:cNvPr id="19" name="Picture 1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54374" y="985044"/>
            <a:ext cx="7594600" cy="3276600"/>
          </a:xfrm>
          <a:prstGeom prst="rect">
            <a:avLst/>
          </a:prstGeom>
        </p:spPr>
      </p:pic>
      <p:sp>
        <p:nvSpPr>
          <p:cNvPr id="20" name="TextBox 19"/>
          <p:cNvSpPr txBox="1"/>
          <p:nvPr/>
        </p:nvSpPr>
        <p:spPr>
          <a:xfrm>
            <a:off x="2491315" y="7210611"/>
            <a:ext cx="8153400" cy="5632311"/>
          </a:xfrm>
          <a:prstGeom prst="rect">
            <a:avLst/>
          </a:prstGeom>
          <a:noFill/>
        </p:spPr>
        <p:txBody>
          <a:bodyPr wrap="square" rtlCol="0">
            <a:spAutoFit/>
          </a:bodyPr>
          <a:lstStyle/>
          <a:p>
            <a:r>
              <a:rPr lang="en-US" sz="3000" dirty="0" smtClean="0"/>
              <a:t>The current promotional staff and event organizers are limited by staffing agencies in the following manner:</a:t>
            </a:r>
          </a:p>
          <a:p>
            <a:pPr marL="457200" indent="-457200">
              <a:buFont typeface="Arial" charset="0"/>
              <a:buChar char="•"/>
            </a:pPr>
            <a:r>
              <a:rPr lang="en-US" sz="3000" dirty="0" smtClean="0"/>
              <a:t>High overhead expenses</a:t>
            </a:r>
          </a:p>
          <a:p>
            <a:pPr marL="457200" indent="-457200">
              <a:buFont typeface="Arial" charset="0"/>
              <a:buChar char="•"/>
            </a:pPr>
            <a:r>
              <a:rPr lang="en-US" sz="3000" dirty="0" smtClean="0"/>
              <a:t>Limited number of talent</a:t>
            </a:r>
          </a:p>
          <a:p>
            <a:pPr marL="457200" indent="-457200">
              <a:buFont typeface="Arial" charset="0"/>
              <a:buChar char="•"/>
            </a:pPr>
            <a:r>
              <a:rPr lang="en-US" sz="3000" dirty="0" smtClean="0"/>
              <a:t>Sufficient planning required to execute events</a:t>
            </a:r>
          </a:p>
          <a:p>
            <a:endParaRPr lang="en-US" sz="3000" dirty="0"/>
          </a:p>
          <a:p>
            <a:r>
              <a:rPr lang="en-US" sz="3000" dirty="0" smtClean="0"/>
              <a:t>Not only will these problems be resolve by a mobile application, but it will also create a community of marketers willing to work for reasonable wages.</a:t>
            </a:r>
          </a:p>
        </p:txBody>
      </p:sp>
      <p:sp>
        <p:nvSpPr>
          <p:cNvPr id="42" name="TextBox 41"/>
          <p:cNvSpPr txBox="1"/>
          <p:nvPr/>
        </p:nvSpPr>
        <p:spPr>
          <a:xfrm>
            <a:off x="12458700" y="7213893"/>
            <a:ext cx="8153400" cy="8956298"/>
          </a:xfrm>
          <a:prstGeom prst="rect">
            <a:avLst/>
          </a:prstGeom>
          <a:noFill/>
        </p:spPr>
        <p:txBody>
          <a:bodyPr wrap="square" rtlCol="0">
            <a:spAutoFit/>
          </a:bodyPr>
          <a:lstStyle/>
          <a:p>
            <a:r>
              <a:rPr lang="en-US" sz="3200" dirty="0"/>
              <a:t>Event organizers and staff talent currently connect through intermediate staffing agencies.</a:t>
            </a:r>
            <a:r>
              <a:rPr lang="en-US" sz="3200" dirty="0"/>
              <a:t> </a:t>
            </a:r>
            <a:r>
              <a:rPr lang="en-US" sz="3200" dirty="0"/>
              <a:t>These staffing agencies, have a limited number of talents registered in their network. Therefore, event organizers are forced to search for talents in other agencies. </a:t>
            </a:r>
            <a:endParaRPr lang="en-US" sz="3000" dirty="0" smtClean="0"/>
          </a:p>
          <a:p>
            <a:r>
              <a:rPr lang="en-US" sz="3200" dirty="0"/>
              <a:t>Moreover, the agencies are strict in the hours they operate and communicate with the staff talents or event organizers. These limitations in communication affect unforeseen changes or needs in behalf of the talent organizer. Due to the lack of communication, if staff is unable to make it to an event or the organizer is in need of additional talent, at the last time before a special event, it is difficult to make adjustments.</a:t>
            </a:r>
            <a:endParaRPr lang="en-US" sz="3000" dirty="0" smtClean="0"/>
          </a:p>
        </p:txBody>
      </p:sp>
      <p:sp>
        <p:nvSpPr>
          <p:cNvPr id="43" name="TextBox 42"/>
          <p:cNvSpPr txBox="1"/>
          <p:nvPr/>
        </p:nvSpPr>
        <p:spPr>
          <a:xfrm>
            <a:off x="22475362" y="7262987"/>
            <a:ext cx="8153400" cy="7478970"/>
          </a:xfrm>
          <a:prstGeom prst="rect">
            <a:avLst/>
          </a:prstGeom>
          <a:noFill/>
        </p:spPr>
        <p:txBody>
          <a:bodyPr wrap="square" rtlCol="0">
            <a:spAutoFit/>
          </a:bodyPr>
          <a:lstStyle/>
          <a:p>
            <a:r>
              <a:rPr lang="en-US" sz="3000" dirty="0" smtClean="0"/>
              <a:t>The system should allow</a:t>
            </a:r>
          </a:p>
          <a:p>
            <a:endParaRPr lang="en-US" sz="3000" dirty="0"/>
          </a:p>
          <a:p>
            <a:pPr marL="457200" indent="-457200">
              <a:buFont typeface="Arial" charset="0"/>
              <a:buChar char="•"/>
            </a:pPr>
            <a:r>
              <a:rPr lang="en-US" sz="3000" dirty="0" smtClean="0"/>
              <a:t>unregistered users to create an account as staff talent or employer</a:t>
            </a:r>
          </a:p>
          <a:p>
            <a:pPr marL="457200" indent="-457200">
              <a:buFont typeface="Arial" charset="0"/>
              <a:buChar char="•"/>
            </a:pPr>
            <a:r>
              <a:rPr lang="en-US" sz="3000" dirty="0" smtClean="0"/>
              <a:t>users to log in and log out</a:t>
            </a:r>
          </a:p>
          <a:p>
            <a:pPr marL="457200" indent="-457200">
              <a:buFont typeface="Arial" charset="0"/>
              <a:buChar char="•"/>
            </a:pPr>
            <a:r>
              <a:rPr lang="en-US" sz="3000" dirty="0" smtClean="0"/>
              <a:t>users to toggle or switch between their accounts</a:t>
            </a:r>
          </a:p>
          <a:p>
            <a:pPr marL="457200" indent="-457200">
              <a:buFont typeface="Arial" charset="0"/>
              <a:buChar char="•"/>
            </a:pPr>
            <a:r>
              <a:rPr lang="en-US" sz="3000" dirty="0" smtClean="0"/>
              <a:t>employers to search for staff based on specific talent requirements</a:t>
            </a:r>
          </a:p>
          <a:p>
            <a:pPr marL="457200" indent="-457200">
              <a:buFont typeface="Arial" charset="0"/>
              <a:buChar char="•"/>
            </a:pPr>
            <a:r>
              <a:rPr lang="en-US" sz="3000" dirty="0" smtClean="0"/>
              <a:t>employers to view the talent information</a:t>
            </a:r>
          </a:p>
          <a:p>
            <a:pPr marL="457200" indent="-457200">
              <a:buFont typeface="Arial" charset="0"/>
              <a:buChar char="•"/>
            </a:pPr>
            <a:r>
              <a:rPr lang="en-US" sz="3000" dirty="0" smtClean="0"/>
              <a:t>employers to display talent around their current location in a map</a:t>
            </a:r>
          </a:p>
          <a:p>
            <a:pPr marL="457200" indent="-457200">
              <a:buFont typeface="Arial" charset="0"/>
              <a:buChar char="•"/>
            </a:pPr>
            <a:r>
              <a:rPr lang="en-US" sz="3000" dirty="0"/>
              <a:t>m</a:t>
            </a:r>
            <a:r>
              <a:rPr lang="en-US" sz="3000" dirty="0" smtClean="0"/>
              <a:t>anagement users to see the total registered users along with their qualifications</a:t>
            </a:r>
          </a:p>
          <a:p>
            <a:pPr marL="457200" indent="-457200">
              <a:buFont typeface="Arial" charset="0"/>
              <a:buChar char="•"/>
            </a:pPr>
            <a:r>
              <a:rPr lang="en-US" sz="3000" dirty="0"/>
              <a:t>s</a:t>
            </a:r>
            <a:r>
              <a:rPr lang="en-US" sz="3000" dirty="0" smtClean="0"/>
              <a:t>tore and retrieve information from a server</a:t>
            </a:r>
          </a:p>
        </p:txBody>
      </p:sp>
      <p:pic>
        <p:nvPicPr>
          <p:cNvPr id="21" name="Picture 2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4552619" y="23134833"/>
            <a:ext cx="3510860" cy="3135615"/>
          </a:xfrm>
          <a:prstGeom prst="rect">
            <a:avLst/>
          </a:prstGeom>
        </p:spPr>
      </p:pic>
      <p:sp>
        <p:nvSpPr>
          <p:cNvPr id="22" name="TextBox 21"/>
          <p:cNvSpPr txBox="1"/>
          <p:nvPr/>
        </p:nvSpPr>
        <p:spPr>
          <a:xfrm>
            <a:off x="22056973" y="18025979"/>
            <a:ext cx="9220200" cy="4708981"/>
          </a:xfrm>
          <a:prstGeom prst="rect">
            <a:avLst/>
          </a:prstGeom>
          <a:noFill/>
        </p:spPr>
        <p:txBody>
          <a:bodyPr wrap="square" rtlCol="0">
            <a:spAutoFit/>
          </a:bodyPr>
          <a:lstStyle/>
          <a:p>
            <a:pPr marL="457200" indent="-457200">
              <a:buFont typeface="Arial" charset="0"/>
              <a:buChar char="•"/>
            </a:pPr>
            <a:r>
              <a:rPr lang="en-US" sz="3000" dirty="0" smtClean="0"/>
              <a:t>The system is implemented with a Model-View-Controller design, using Objective-C, JSON and PHP.</a:t>
            </a:r>
          </a:p>
          <a:p>
            <a:pPr marL="457200" indent="-457200">
              <a:buFont typeface="Arial" charset="0"/>
              <a:buChar char="•"/>
            </a:pPr>
            <a:r>
              <a:rPr lang="en-US" sz="3000" dirty="0" smtClean="0"/>
              <a:t>The system uses a Linux, Apache, MySQL and PHP server configuration hosted on </a:t>
            </a:r>
            <a:r>
              <a:rPr lang="en-US" sz="3000" dirty="0" err="1" smtClean="0"/>
              <a:t>DigitalOcean</a:t>
            </a:r>
            <a:r>
              <a:rPr lang="en-US" sz="3000" dirty="0" smtClean="0"/>
              <a:t>.</a:t>
            </a:r>
          </a:p>
          <a:p>
            <a:pPr marL="457200" indent="-457200">
              <a:buFont typeface="Arial" charset="0"/>
              <a:buChar char="•"/>
            </a:pPr>
            <a:r>
              <a:rPr lang="en-US" sz="3000" dirty="0" smtClean="0"/>
              <a:t>An API was created in the server to handle JSON POST request from the mobile application, to facilitate securely and efficiently the communication between the server and mobile application. </a:t>
            </a:r>
          </a:p>
        </p:txBody>
      </p:sp>
      <p:sp>
        <p:nvSpPr>
          <p:cNvPr id="23" name="TextBox 22"/>
          <p:cNvSpPr txBox="1"/>
          <p:nvPr/>
        </p:nvSpPr>
        <p:spPr>
          <a:xfrm>
            <a:off x="22051420" y="26899639"/>
            <a:ext cx="9220200" cy="4401205"/>
          </a:xfrm>
          <a:prstGeom prst="rect">
            <a:avLst/>
          </a:prstGeom>
          <a:noFill/>
        </p:spPr>
        <p:txBody>
          <a:bodyPr wrap="square" rtlCol="0">
            <a:spAutoFit/>
          </a:bodyPr>
          <a:lstStyle/>
          <a:p>
            <a:pPr marL="457200" indent="-457200">
              <a:buFont typeface="Arial" charset="0"/>
              <a:buChar char="•"/>
            </a:pPr>
            <a:r>
              <a:rPr lang="en-US" sz="3000" dirty="0" smtClean="0"/>
              <a:t>To </a:t>
            </a:r>
            <a:r>
              <a:rPr lang="en-US" sz="3000" dirty="0"/>
              <a:t>verify the user’s phone number during</a:t>
            </a:r>
          </a:p>
          <a:p>
            <a:pPr lvl="1"/>
            <a:r>
              <a:rPr lang="en-US" sz="3000" dirty="0"/>
              <a:t>registration, the app connects to the web server</a:t>
            </a:r>
          </a:p>
          <a:p>
            <a:pPr lvl="1"/>
            <a:r>
              <a:rPr lang="en-US" sz="3000" dirty="0"/>
              <a:t>using a JSON POST form and the Linux server</a:t>
            </a:r>
          </a:p>
          <a:p>
            <a:pPr lvl="1"/>
            <a:r>
              <a:rPr lang="en-US" sz="3000" dirty="0"/>
              <a:t>sends the user a text message to the number provided with a unique four digit code.</a:t>
            </a:r>
          </a:p>
          <a:p>
            <a:pPr marL="457200" indent="-457200">
              <a:buFont typeface="Arial" charset="0"/>
              <a:buChar char="•"/>
            </a:pPr>
            <a:r>
              <a:rPr lang="en-US" sz="3000" dirty="0" smtClean="0"/>
              <a:t>After </a:t>
            </a:r>
            <a:r>
              <a:rPr lang="en-US" sz="3000" dirty="0" smtClean="0"/>
              <a:t>the phone has been verified a ‘continue’ button appears so the user can move on to the next step.</a:t>
            </a:r>
          </a:p>
          <a:p>
            <a:pPr marL="457200" indent="-457200">
              <a:buFont typeface="Arial" charset="0"/>
              <a:buChar char="•"/>
            </a:pPr>
            <a:endParaRPr lang="en-US" sz="3000" dirty="0"/>
          </a:p>
        </p:txBody>
      </p:sp>
      <p:sp>
        <p:nvSpPr>
          <p:cNvPr id="27" name="TextBox 26"/>
          <p:cNvSpPr txBox="1"/>
          <p:nvPr/>
        </p:nvSpPr>
        <p:spPr>
          <a:xfrm>
            <a:off x="2436658" y="28046888"/>
            <a:ext cx="7086600" cy="3785652"/>
          </a:xfrm>
          <a:prstGeom prst="rect">
            <a:avLst/>
          </a:prstGeom>
          <a:noFill/>
        </p:spPr>
        <p:txBody>
          <a:bodyPr wrap="square" rtlCol="0">
            <a:spAutoFit/>
          </a:bodyPr>
          <a:lstStyle/>
          <a:p>
            <a:r>
              <a:rPr lang="en-US" sz="3000" dirty="0" smtClean="0"/>
              <a:t>Manual testing was used to test the different components of the system. Some of these components consisted of JSON formatting errors, networks errors, iOS State loading. The purpose of our testing  was to make sure that the system was behaving appropriately.</a:t>
            </a:r>
          </a:p>
          <a:p>
            <a:endParaRPr lang="en-US" sz="3000" dirty="0"/>
          </a:p>
        </p:txBody>
      </p:sp>
      <p:sp>
        <p:nvSpPr>
          <p:cNvPr id="31" name="TextBox 30"/>
          <p:cNvSpPr txBox="1"/>
          <p:nvPr/>
        </p:nvSpPr>
        <p:spPr>
          <a:xfrm>
            <a:off x="13573860" y="18015335"/>
            <a:ext cx="5883825" cy="1015663"/>
          </a:xfrm>
          <a:prstGeom prst="rect">
            <a:avLst/>
          </a:prstGeom>
          <a:noFill/>
        </p:spPr>
        <p:txBody>
          <a:bodyPr wrap="square" rtlCol="0">
            <a:spAutoFit/>
          </a:bodyPr>
          <a:lstStyle/>
          <a:p>
            <a:r>
              <a:rPr lang="en-US" sz="3000" dirty="0" smtClean="0"/>
              <a:t>The system is implemented with a Model-View-Controller.</a:t>
            </a:r>
            <a:endParaRPr lang="en-US" sz="3000" dirty="0"/>
          </a:p>
        </p:txBody>
      </p:sp>
      <p:pic>
        <p:nvPicPr>
          <p:cNvPr id="14336" name="Picture 14335"/>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4973181" y="19395310"/>
            <a:ext cx="2808981" cy="6243358"/>
          </a:xfrm>
          <a:prstGeom prst="rect">
            <a:avLst/>
          </a:prstGeom>
        </p:spPr>
      </p:pic>
      <p:pic>
        <p:nvPicPr>
          <p:cNvPr id="14337" name="Picture 14336"/>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839748" y="15455542"/>
            <a:ext cx="8897210" cy="9688966"/>
          </a:xfrm>
          <a:prstGeom prst="rect">
            <a:avLst/>
          </a:prstGeom>
        </p:spPr>
      </p:pic>
      <p:pic>
        <p:nvPicPr>
          <p:cNvPr id="14338" name="Picture 14337"/>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044878" y="34463569"/>
            <a:ext cx="3137886" cy="5569748"/>
          </a:xfrm>
          <a:prstGeom prst="rect">
            <a:avLst/>
          </a:prstGeom>
        </p:spPr>
      </p:pic>
      <p:pic>
        <p:nvPicPr>
          <p:cNvPr id="14342" name="Picture 1434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507211" y="34463569"/>
            <a:ext cx="3152439" cy="5595578"/>
          </a:xfrm>
          <a:prstGeom prst="rect">
            <a:avLst/>
          </a:prstGeom>
        </p:spPr>
      </p:pic>
      <p:pic>
        <p:nvPicPr>
          <p:cNvPr id="14349" name="Picture 14348"/>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3457799" y="34476485"/>
            <a:ext cx="3137886" cy="5569748"/>
          </a:xfrm>
          <a:prstGeom prst="rect">
            <a:avLst/>
          </a:prstGeom>
        </p:spPr>
      </p:pic>
      <p:pic>
        <p:nvPicPr>
          <p:cNvPr id="14350" name="Picture 14349"/>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6916948" y="34476484"/>
            <a:ext cx="3137887" cy="5569749"/>
          </a:xfrm>
          <a:prstGeom prst="rect">
            <a:avLst/>
          </a:prstGeom>
        </p:spPr>
      </p:pic>
      <p:pic>
        <p:nvPicPr>
          <p:cNvPr id="14364" name="Picture 14363"/>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3711962" y="34496093"/>
            <a:ext cx="3134584" cy="5563886"/>
          </a:xfrm>
          <a:prstGeom prst="rect">
            <a:avLst/>
          </a:prstGeom>
        </p:spPr>
      </p:pic>
      <p:pic>
        <p:nvPicPr>
          <p:cNvPr id="14365" name="Picture 14364"/>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0314455" y="34496093"/>
            <a:ext cx="3137887" cy="5569749"/>
          </a:xfrm>
          <a:prstGeom prst="rect">
            <a:avLst/>
          </a:prstGeom>
        </p:spPr>
      </p:pic>
      <p:pic>
        <p:nvPicPr>
          <p:cNvPr id="32" name="Picture 31"/>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9984097" y="34468239"/>
            <a:ext cx="3152439" cy="5595579"/>
          </a:xfrm>
          <a:prstGeom prst="rect">
            <a:avLst/>
          </a:prstGeom>
        </p:spPr>
      </p:pic>
      <p:sp>
        <p:nvSpPr>
          <p:cNvPr id="46" name="TextBox 45"/>
          <p:cNvSpPr txBox="1"/>
          <p:nvPr/>
        </p:nvSpPr>
        <p:spPr>
          <a:xfrm>
            <a:off x="11950460" y="27976857"/>
            <a:ext cx="8104375" cy="3323987"/>
          </a:xfrm>
          <a:prstGeom prst="rect">
            <a:avLst/>
          </a:prstGeom>
          <a:noFill/>
        </p:spPr>
        <p:txBody>
          <a:bodyPr wrap="square" rtlCol="0">
            <a:spAutoFit/>
          </a:bodyPr>
          <a:lstStyle/>
          <a:p>
            <a:r>
              <a:rPr lang="en-US" sz="3000" dirty="0" smtClean="0"/>
              <a:t>The Goal of our project is to facilitate the financial burden and drawbacks of using staffing agencies. The Application that my group member and I created allows event organizers to connect to a broader network of staff talents at a moment notice and with the hefty fees from staffing agencies. </a:t>
            </a:r>
            <a:endParaRPr lang="en-US" sz="3000" dirty="0"/>
          </a:p>
        </p:txBody>
      </p:sp>
      <p:sp>
        <p:nvSpPr>
          <p:cNvPr id="47" name="Alternate Process 46"/>
          <p:cNvSpPr/>
          <p:nvPr/>
        </p:nvSpPr>
        <p:spPr bwMode="auto">
          <a:xfrm>
            <a:off x="1914298" y="5778097"/>
            <a:ext cx="8990177" cy="7909319"/>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4" name="Alternate Process 83"/>
          <p:cNvSpPr/>
          <p:nvPr/>
        </p:nvSpPr>
        <p:spPr bwMode="auto">
          <a:xfrm>
            <a:off x="1577390" y="14125482"/>
            <a:ext cx="9737519" cy="11828691"/>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5" name="Alternate Process 84"/>
          <p:cNvSpPr/>
          <p:nvPr/>
        </p:nvSpPr>
        <p:spPr bwMode="auto">
          <a:xfrm>
            <a:off x="11733298" y="5837543"/>
            <a:ext cx="8990177" cy="10596514"/>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6" name="Alternate Process 85"/>
          <p:cNvSpPr/>
          <p:nvPr/>
        </p:nvSpPr>
        <p:spPr bwMode="auto">
          <a:xfrm>
            <a:off x="22056974" y="5782224"/>
            <a:ext cx="8990177" cy="10139716"/>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7" name="Alternate Process 86"/>
          <p:cNvSpPr/>
          <p:nvPr/>
        </p:nvSpPr>
        <p:spPr bwMode="auto">
          <a:xfrm>
            <a:off x="21576579" y="16614026"/>
            <a:ext cx="9700593" cy="15137105"/>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8" name="Alternate Process 87"/>
          <p:cNvSpPr/>
          <p:nvPr/>
        </p:nvSpPr>
        <p:spPr bwMode="auto">
          <a:xfrm>
            <a:off x="12168013" y="16804268"/>
            <a:ext cx="8444087" cy="9149905"/>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pic>
        <p:nvPicPr>
          <p:cNvPr id="89" name="Picture 88"/>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7106166" y="34496094"/>
            <a:ext cx="3137885" cy="5569748"/>
          </a:xfrm>
          <a:prstGeom prst="rect">
            <a:avLst/>
          </a:prstGeom>
        </p:spPr>
      </p:pic>
      <p:sp>
        <p:nvSpPr>
          <p:cNvPr id="91" name="Alternate Process 90"/>
          <p:cNvSpPr/>
          <p:nvPr/>
        </p:nvSpPr>
        <p:spPr bwMode="auto">
          <a:xfrm>
            <a:off x="11244145" y="26504594"/>
            <a:ext cx="9479330" cy="5569353"/>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92" name="Alternate Process 91"/>
          <p:cNvSpPr/>
          <p:nvPr/>
        </p:nvSpPr>
        <p:spPr bwMode="auto">
          <a:xfrm>
            <a:off x="1754373" y="32606615"/>
            <a:ext cx="29522799" cy="8103319"/>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94" name="Alternate Process 93"/>
          <p:cNvSpPr/>
          <p:nvPr/>
        </p:nvSpPr>
        <p:spPr bwMode="auto">
          <a:xfrm>
            <a:off x="2042042" y="26483011"/>
            <a:ext cx="8106002" cy="5527846"/>
          </a:xfrm>
          <a:prstGeom prst="flowChartAlternateProcess">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lnDef>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465</TotalTime>
  <Words>591</Words>
  <Application>Microsoft Macintosh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ＭＳ Ｐゴシック</vt:lpstr>
      <vt:lpstr>Times New Roman</vt:lpstr>
      <vt:lpstr>Diseño predeterminado</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Castillo</dc:creator>
  <cp:lastModifiedBy>Luis Castillo</cp:lastModifiedBy>
  <cp:revision>29</cp:revision>
  <dcterms:created xsi:type="dcterms:W3CDTF">2015-12-07T02:26:35Z</dcterms:created>
  <dcterms:modified xsi:type="dcterms:W3CDTF">2015-12-07T17:56:51Z</dcterms:modified>
</cp:coreProperties>
</file>

<file path=docProps/thumbnail.jpeg>
</file>